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348" r:id="rId4"/>
    <p:sldId id="349" r:id="rId5"/>
    <p:sldId id="366" r:id="rId6"/>
    <p:sldId id="364" r:id="rId7"/>
    <p:sldId id="352" r:id="rId8"/>
    <p:sldId id="363" r:id="rId9"/>
    <p:sldId id="365" r:id="rId10"/>
    <p:sldId id="370" r:id="rId11"/>
    <p:sldId id="350" r:id="rId12"/>
    <p:sldId id="351" r:id="rId13"/>
    <p:sldId id="355" r:id="rId14"/>
    <p:sldId id="259" r:id="rId15"/>
    <p:sldId id="331" r:id="rId16"/>
    <p:sldId id="359" r:id="rId17"/>
    <p:sldId id="360" r:id="rId18"/>
    <p:sldId id="356" r:id="rId19"/>
    <p:sldId id="357" r:id="rId20"/>
    <p:sldId id="335" r:id="rId21"/>
    <p:sldId id="267" r:id="rId22"/>
    <p:sldId id="346" r:id="rId23"/>
    <p:sldId id="347" r:id="rId24"/>
    <p:sldId id="283" r:id="rId25"/>
    <p:sldId id="361" r:id="rId26"/>
    <p:sldId id="362" r:id="rId27"/>
    <p:sldId id="353" r:id="rId28"/>
    <p:sldId id="354" r:id="rId29"/>
    <p:sldId id="307" r:id="rId30"/>
    <p:sldId id="368" r:id="rId31"/>
    <p:sldId id="367" r:id="rId32"/>
    <p:sldId id="36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28FD3"/>
    <a:srgbClr val="303030"/>
    <a:srgbClr val="589DF6"/>
    <a:srgbClr val="E7EAEC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7" autoAdjust="0"/>
    <p:restoredTop sz="87009" autoAdjust="0"/>
  </p:normalViewPr>
  <p:slideViewPr>
    <p:cSldViewPr>
      <p:cViewPr varScale="1">
        <p:scale>
          <a:sx n="99" d="100"/>
          <a:sy n="99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an:Dropbox:Work%20With%20Grembek:6.%20Financials%20&amp;%20Budget:Financials%20daPulse%20(Eran%20Zinman's%20conflicted%20copy%202013-12-2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91713795469"/>
          <c:y val="0.147418548144856"/>
          <c:w val="0.67721267301869403"/>
          <c:h val="0.790081451855144"/>
        </c:manualLayout>
      </c:layout>
      <c:pieChart>
        <c:varyColors val="1"/>
        <c:ser>
          <c:idx val="0"/>
          <c:order val="0"/>
          <c:dLbls>
            <c:dLbl>
              <c:idx val="7"/>
              <c:layout>
                <c:manualLayout>
                  <c:x val="0.159430252904433"/>
                  <c:y val="-4.75940152367317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DA-6F4B-8688-BAC9186CF854}"/>
                </c:ext>
              </c:extLst>
            </c:dLbl>
            <c:dLbl>
              <c:idx val="8"/>
              <c:layout>
                <c:manualLayout>
                  <c:x val="0.21714683920323899"/>
                  <c:y val="-4.036711320175890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DA-6F4B-8688-BAC9186CF8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'Bank Statements'!$O$19:$O$27</c:f>
              <c:strCache>
                <c:ptCount val="9"/>
                <c:pt idx="0">
                  <c:v>Salaries</c:v>
                </c:pt>
                <c:pt idx="1">
                  <c:v>Dev Ops</c:v>
                </c:pt>
                <c:pt idx="2">
                  <c:v>Bank Fee</c:v>
                </c:pt>
                <c:pt idx="3">
                  <c:v>Office</c:v>
                </c:pt>
                <c:pt idx="4">
                  <c:v>Legal</c:v>
                </c:pt>
                <c:pt idx="5">
                  <c:v>Financal Advisor</c:v>
                </c:pt>
                <c:pt idx="6">
                  <c:v>Equipment</c:v>
                </c:pt>
                <c:pt idx="7">
                  <c:v>Accountent</c:v>
                </c:pt>
                <c:pt idx="8">
                  <c:v>Vendors</c:v>
                </c:pt>
              </c:strCache>
            </c:strRef>
          </c:cat>
          <c:val>
            <c:numRef>
              <c:f>'Bank Statements'!$Q$19:$Q$27</c:f>
              <c:numCache>
                <c:formatCode>[$$-409]#,##0.00</c:formatCode>
                <c:ptCount val="9"/>
                <c:pt idx="0">
                  <c:v>44847.728691476601</c:v>
                </c:pt>
                <c:pt idx="1">
                  <c:v>606.84833933573441</c:v>
                </c:pt>
                <c:pt idx="2">
                  <c:v>77.122849139655756</c:v>
                </c:pt>
                <c:pt idx="3">
                  <c:v>2638.775510204081</c:v>
                </c:pt>
                <c:pt idx="4">
                  <c:v>798.13365346138471</c:v>
                </c:pt>
                <c:pt idx="5">
                  <c:v>682.97398959583825</c:v>
                </c:pt>
                <c:pt idx="6">
                  <c:v>879.15166066426536</c:v>
                </c:pt>
                <c:pt idx="7">
                  <c:v>283.31332533013199</c:v>
                </c:pt>
                <c:pt idx="8">
                  <c:v>4639.9759903961549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DA-6F4B-8688-BAC9186CF85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36DF8-FACE-6A44-A5CC-1FFA22DD5D1D}" type="doc">
      <dgm:prSet loTypeId="urn:microsoft.com/office/officeart/2005/8/layout/pyramid3" loCatId="" qsTypeId="urn:microsoft.com/office/officeart/2005/8/quickstyle/simple2" qsCatId="simple" csTypeId="urn:microsoft.com/office/officeart/2005/8/colors/accent1_2" csCatId="accent1" phldr="1"/>
      <dgm:spPr/>
    </dgm:pt>
    <dgm:pt modelId="{2E6A035B-894B-924F-80A0-38641EF823DD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latin typeface="Century Gothic"/>
              <a:cs typeface="Century Gothic"/>
            </a:rPr>
            <a:t>109 Approached</a:t>
          </a:r>
        </a:p>
      </dgm:t>
    </dgm:pt>
    <dgm:pt modelId="{FB84C0DA-CF2E-7B41-9A18-EB51E0B464E4}" type="parTrans" cxnId="{DA827FC1-552A-B44A-998A-8E9245CE2E87}">
      <dgm:prSet/>
      <dgm:spPr/>
      <dgm:t>
        <a:bodyPr/>
        <a:lstStyle/>
        <a:p>
          <a:endParaRPr lang="en-US"/>
        </a:p>
      </dgm:t>
    </dgm:pt>
    <dgm:pt modelId="{A514EAA6-AE4A-4D40-9062-D62EF498B6F5}" type="sibTrans" cxnId="{DA827FC1-552A-B44A-998A-8E9245CE2E87}">
      <dgm:prSet/>
      <dgm:spPr/>
      <dgm:t>
        <a:bodyPr/>
        <a:lstStyle/>
        <a:p>
          <a:endParaRPr lang="en-US"/>
        </a:p>
      </dgm:t>
    </dgm:pt>
    <dgm:pt modelId="{AB97F805-87D9-1F42-8C16-A80E214CE827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800" dirty="0">
              <a:latin typeface="Century Gothic"/>
              <a:cs typeface="Century Gothic"/>
            </a:rPr>
            <a:t>31 Pitched to</a:t>
          </a:r>
        </a:p>
      </dgm:t>
    </dgm:pt>
    <dgm:pt modelId="{61B8980C-8B51-A740-B5FE-915386EA079A}" type="parTrans" cxnId="{4C22646C-52A5-C04A-944A-63CD574A5A02}">
      <dgm:prSet/>
      <dgm:spPr/>
      <dgm:t>
        <a:bodyPr/>
        <a:lstStyle/>
        <a:p>
          <a:endParaRPr lang="en-US"/>
        </a:p>
      </dgm:t>
    </dgm:pt>
    <dgm:pt modelId="{A45E2BE1-06E3-8C42-9EFC-C37490A6A211}" type="sibTrans" cxnId="{4C22646C-52A5-C04A-944A-63CD574A5A02}">
      <dgm:prSet/>
      <dgm:spPr/>
      <dgm:t>
        <a:bodyPr/>
        <a:lstStyle/>
        <a:p>
          <a:endParaRPr lang="en-US"/>
        </a:p>
      </dgm:t>
    </dgm:pt>
    <dgm:pt modelId="{29DA8903-001D-3C44-BA08-71CF1D1A7FE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dirty="0">
              <a:latin typeface="Century Gothic"/>
              <a:cs typeface="Century Gothic"/>
            </a:rPr>
            <a:t>11 Trial</a:t>
          </a:r>
        </a:p>
      </dgm:t>
    </dgm:pt>
    <dgm:pt modelId="{9BD823B3-BEA4-8B47-ABC4-2F1B258C9EFB}" type="parTrans" cxnId="{D53E8979-2CDF-3544-8A06-E9203C839D47}">
      <dgm:prSet/>
      <dgm:spPr/>
      <dgm:t>
        <a:bodyPr/>
        <a:lstStyle/>
        <a:p>
          <a:endParaRPr lang="en-US"/>
        </a:p>
      </dgm:t>
    </dgm:pt>
    <dgm:pt modelId="{DD9A5D6E-7AE9-4A4A-9E78-9CD0C930FA26}" type="sibTrans" cxnId="{D53E8979-2CDF-3544-8A06-E9203C839D47}">
      <dgm:prSet/>
      <dgm:spPr/>
      <dgm:t>
        <a:bodyPr/>
        <a:lstStyle/>
        <a:p>
          <a:endParaRPr lang="en-US"/>
        </a:p>
      </dgm:t>
    </dgm:pt>
    <dgm:pt modelId="{19F3067D-4984-FD4C-ABF7-75C8BF39A5E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dirty="0">
              <a:latin typeface="Century Gothic"/>
              <a:cs typeface="Century Gothic"/>
            </a:rPr>
            <a:t>21 In process</a:t>
          </a:r>
        </a:p>
      </dgm:t>
    </dgm:pt>
    <dgm:pt modelId="{7967EF74-01D0-B44E-8FD2-70AA09020B1A}" type="parTrans" cxnId="{2A96C53E-F3BF-FE4F-949F-1D636631F418}">
      <dgm:prSet/>
      <dgm:spPr/>
      <dgm:t>
        <a:bodyPr/>
        <a:lstStyle/>
        <a:p>
          <a:endParaRPr lang="en-US"/>
        </a:p>
      </dgm:t>
    </dgm:pt>
    <dgm:pt modelId="{2D91E9BF-6321-4948-B51A-9FBF73AF030D}" type="sibTrans" cxnId="{2A96C53E-F3BF-FE4F-949F-1D636631F418}">
      <dgm:prSet/>
      <dgm:spPr/>
      <dgm:t>
        <a:bodyPr/>
        <a:lstStyle/>
        <a:p>
          <a:endParaRPr lang="en-US"/>
        </a:p>
      </dgm:t>
    </dgm:pt>
    <dgm:pt modelId="{BF331E99-6E15-A54B-956A-7FACFA821C9F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400" dirty="0">
              <a:latin typeface="Century Gothic"/>
              <a:cs typeface="Century Gothic"/>
            </a:rPr>
            <a:t>2 Paying</a:t>
          </a:r>
        </a:p>
      </dgm:t>
    </dgm:pt>
    <dgm:pt modelId="{3F83CA19-9337-4146-83E5-3013CF052143}" type="parTrans" cxnId="{15723026-2DCF-DA42-8405-8CD755A1F02A}">
      <dgm:prSet/>
      <dgm:spPr/>
      <dgm:t>
        <a:bodyPr/>
        <a:lstStyle/>
        <a:p>
          <a:endParaRPr lang="en-US"/>
        </a:p>
      </dgm:t>
    </dgm:pt>
    <dgm:pt modelId="{264E8FAB-B074-B449-BD84-1310B7D7DD77}" type="sibTrans" cxnId="{15723026-2DCF-DA42-8405-8CD755A1F02A}">
      <dgm:prSet/>
      <dgm:spPr/>
      <dgm:t>
        <a:bodyPr/>
        <a:lstStyle/>
        <a:p>
          <a:endParaRPr lang="en-US"/>
        </a:p>
      </dgm:t>
    </dgm:pt>
    <dgm:pt modelId="{B40E8982-1CDD-054F-AAD0-59323F2A1F1A}" type="pres">
      <dgm:prSet presAssocID="{0B236DF8-FACE-6A44-A5CC-1FFA22DD5D1D}" presName="Name0" presStyleCnt="0">
        <dgm:presLayoutVars>
          <dgm:dir/>
          <dgm:animLvl val="lvl"/>
          <dgm:resizeHandles val="exact"/>
        </dgm:presLayoutVars>
      </dgm:prSet>
      <dgm:spPr/>
    </dgm:pt>
    <dgm:pt modelId="{40D277D7-991D-A14A-B035-AF6DE705D3FB}" type="pres">
      <dgm:prSet presAssocID="{2E6A035B-894B-924F-80A0-38641EF823DD}" presName="Name8" presStyleCnt="0"/>
      <dgm:spPr/>
    </dgm:pt>
    <dgm:pt modelId="{EDD59551-EF0B-3549-9F05-D17704F22877}" type="pres">
      <dgm:prSet presAssocID="{2E6A035B-894B-924F-80A0-38641EF823DD}" presName="level" presStyleLbl="node1" presStyleIdx="0" presStyleCnt="5">
        <dgm:presLayoutVars>
          <dgm:chMax val="1"/>
          <dgm:bulletEnabled val="1"/>
        </dgm:presLayoutVars>
      </dgm:prSet>
      <dgm:spPr/>
    </dgm:pt>
    <dgm:pt modelId="{F450ED6C-A314-5C4D-AA8E-A924D440A694}" type="pres">
      <dgm:prSet presAssocID="{2E6A035B-894B-924F-80A0-38641EF823D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1845BEF-24E0-4E43-AC55-95D0DA879AE2}" type="pres">
      <dgm:prSet presAssocID="{AB97F805-87D9-1F42-8C16-A80E214CE827}" presName="Name8" presStyleCnt="0"/>
      <dgm:spPr/>
    </dgm:pt>
    <dgm:pt modelId="{17813D8C-13B0-3349-BFCF-9B1B924E17FE}" type="pres">
      <dgm:prSet presAssocID="{AB97F805-87D9-1F42-8C16-A80E214CE827}" presName="level" presStyleLbl="node1" presStyleIdx="1" presStyleCnt="5">
        <dgm:presLayoutVars>
          <dgm:chMax val="1"/>
          <dgm:bulletEnabled val="1"/>
        </dgm:presLayoutVars>
      </dgm:prSet>
      <dgm:spPr/>
    </dgm:pt>
    <dgm:pt modelId="{22F2453D-F387-E949-B46D-414348FAEEB8}" type="pres">
      <dgm:prSet presAssocID="{AB97F805-87D9-1F42-8C16-A80E214CE82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5CE5AA9-2F60-964E-8C67-B216077A9F77}" type="pres">
      <dgm:prSet presAssocID="{19F3067D-4984-FD4C-ABF7-75C8BF39A5E5}" presName="Name8" presStyleCnt="0"/>
      <dgm:spPr/>
    </dgm:pt>
    <dgm:pt modelId="{A24931A1-B63E-144D-AB43-4599392A66F1}" type="pres">
      <dgm:prSet presAssocID="{19F3067D-4984-FD4C-ABF7-75C8BF39A5E5}" presName="level" presStyleLbl="node1" presStyleIdx="2" presStyleCnt="5">
        <dgm:presLayoutVars>
          <dgm:chMax val="1"/>
          <dgm:bulletEnabled val="1"/>
        </dgm:presLayoutVars>
      </dgm:prSet>
      <dgm:spPr/>
    </dgm:pt>
    <dgm:pt modelId="{C7ED390E-5A3A-844B-AD62-20B022C84C44}" type="pres">
      <dgm:prSet presAssocID="{19F3067D-4984-FD4C-ABF7-75C8BF39A5E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1A26D07-404C-294A-80A7-326BACC0479B}" type="pres">
      <dgm:prSet presAssocID="{29DA8903-001D-3C44-BA08-71CF1D1A7FE8}" presName="Name8" presStyleCnt="0"/>
      <dgm:spPr/>
    </dgm:pt>
    <dgm:pt modelId="{E3A055AC-FC3A-DF4E-AABC-CB13D4164B5E}" type="pres">
      <dgm:prSet presAssocID="{29DA8903-001D-3C44-BA08-71CF1D1A7FE8}" presName="level" presStyleLbl="node1" presStyleIdx="3" presStyleCnt="5">
        <dgm:presLayoutVars>
          <dgm:chMax val="1"/>
          <dgm:bulletEnabled val="1"/>
        </dgm:presLayoutVars>
      </dgm:prSet>
      <dgm:spPr/>
    </dgm:pt>
    <dgm:pt modelId="{E7F8BB79-C08D-044E-866D-374508FF2B66}" type="pres">
      <dgm:prSet presAssocID="{29DA8903-001D-3C44-BA08-71CF1D1A7F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0B8C74-79D3-074B-B458-2E54642CC821}" type="pres">
      <dgm:prSet presAssocID="{BF331E99-6E15-A54B-956A-7FACFA821C9F}" presName="Name8" presStyleCnt="0"/>
      <dgm:spPr/>
    </dgm:pt>
    <dgm:pt modelId="{74BF3EF3-DF0C-8D4C-BE26-637A318DD5A3}" type="pres">
      <dgm:prSet presAssocID="{BF331E99-6E15-A54B-956A-7FACFA821C9F}" presName="level" presStyleLbl="node1" presStyleIdx="4" presStyleCnt="5">
        <dgm:presLayoutVars>
          <dgm:chMax val="1"/>
          <dgm:bulletEnabled val="1"/>
        </dgm:presLayoutVars>
      </dgm:prSet>
      <dgm:spPr/>
    </dgm:pt>
    <dgm:pt modelId="{7B7B7120-A255-0D47-82C2-BE3D01248873}" type="pres">
      <dgm:prSet presAssocID="{BF331E99-6E15-A54B-956A-7FACFA821C9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9B0A904-5F61-CB4E-98A7-C1E0BBB2B8A6}" type="presOf" srcId="{AB97F805-87D9-1F42-8C16-A80E214CE827}" destId="{17813D8C-13B0-3349-BFCF-9B1B924E17FE}" srcOrd="0" destOrd="0" presId="urn:microsoft.com/office/officeart/2005/8/layout/pyramid3"/>
    <dgm:cxn modelId="{15723026-2DCF-DA42-8405-8CD755A1F02A}" srcId="{0B236DF8-FACE-6A44-A5CC-1FFA22DD5D1D}" destId="{BF331E99-6E15-A54B-956A-7FACFA821C9F}" srcOrd="4" destOrd="0" parTransId="{3F83CA19-9337-4146-83E5-3013CF052143}" sibTransId="{264E8FAB-B074-B449-BD84-1310B7D7DD77}"/>
    <dgm:cxn modelId="{802C3937-486B-5A4A-96D9-797A2576E49F}" type="presOf" srcId="{2E6A035B-894B-924F-80A0-38641EF823DD}" destId="{F450ED6C-A314-5C4D-AA8E-A924D440A694}" srcOrd="1" destOrd="0" presId="urn:microsoft.com/office/officeart/2005/8/layout/pyramid3"/>
    <dgm:cxn modelId="{2A96C53E-F3BF-FE4F-949F-1D636631F418}" srcId="{0B236DF8-FACE-6A44-A5CC-1FFA22DD5D1D}" destId="{19F3067D-4984-FD4C-ABF7-75C8BF39A5E5}" srcOrd="2" destOrd="0" parTransId="{7967EF74-01D0-B44E-8FD2-70AA09020B1A}" sibTransId="{2D91E9BF-6321-4948-B51A-9FBF73AF030D}"/>
    <dgm:cxn modelId="{D6B29E55-5D4F-6848-8198-C2A285051A8D}" type="presOf" srcId="{BF331E99-6E15-A54B-956A-7FACFA821C9F}" destId="{7B7B7120-A255-0D47-82C2-BE3D01248873}" srcOrd="1" destOrd="0" presId="urn:microsoft.com/office/officeart/2005/8/layout/pyramid3"/>
    <dgm:cxn modelId="{4C22646C-52A5-C04A-944A-63CD574A5A02}" srcId="{0B236DF8-FACE-6A44-A5CC-1FFA22DD5D1D}" destId="{AB97F805-87D9-1F42-8C16-A80E214CE827}" srcOrd="1" destOrd="0" parTransId="{61B8980C-8B51-A740-B5FE-915386EA079A}" sibTransId="{A45E2BE1-06E3-8C42-9EFC-C37490A6A211}"/>
    <dgm:cxn modelId="{FD2FA370-BBEE-E142-8896-74DE157263AB}" type="presOf" srcId="{BF331E99-6E15-A54B-956A-7FACFA821C9F}" destId="{74BF3EF3-DF0C-8D4C-BE26-637A318DD5A3}" srcOrd="0" destOrd="0" presId="urn:microsoft.com/office/officeart/2005/8/layout/pyramid3"/>
    <dgm:cxn modelId="{28C4D472-4F95-204D-9DFD-37EC40C64AC7}" type="presOf" srcId="{0B236DF8-FACE-6A44-A5CC-1FFA22DD5D1D}" destId="{B40E8982-1CDD-054F-AAD0-59323F2A1F1A}" srcOrd="0" destOrd="0" presId="urn:microsoft.com/office/officeart/2005/8/layout/pyramid3"/>
    <dgm:cxn modelId="{D53E8979-2CDF-3544-8A06-E9203C839D47}" srcId="{0B236DF8-FACE-6A44-A5CC-1FFA22DD5D1D}" destId="{29DA8903-001D-3C44-BA08-71CF1D1A7FE8}" srcOrd="3" destOrd="0" parTransId="{9BD823B3-BEA4-8B47-ABC4-2F1B258C9EFB}" sibTransId="{DD9A5D6E-7AE9-4A4A-9E78-9CD0C930FA26}"/>
    <dgm:cxn modelId="{9099F47E-6F8A-6C45-8D0F-0B4C6B2A8CAA}" type="presOf" srcId="{2E6A035B-894B-924F-80A0-38641EF823DD}" destId="{EDD59551-EF0B-3549-9F05-D17704F22877}" srcOrd="0" destOrd="0" presId="urn:microsoft.com/office/officeart/2005/8/layout/pyramid3"/>
    <dgm:cxn modelId="{E738E1A1-24E3-D047-9FE2-BCC88910A65F}" type="presOf" srcId="{29DA8903-001D-3C44-BA08-71CF1D1A7FE8}" destId="{E7F8BB79-C08D-044E-866D-374508FF2B66}" srcOrd="1" destOrd="0" presId="urn:microsoft.com/office/officeart/2005/8/layout/pyramid3"/>
    <dgm:cxn modelId="{50389BB5-F4DB-9B46-AC27-2C4710EC4AAC}" type="presOf" srcId="{29DA8903-001D-3C44-BA08-71CF1D1A7FE8}" destId="{E3A055AC-FC3A-DF4E-AABC-CB13D4164B5E}" srcOrd="0" destOrd="0" presId="urn:microsoft.com/office/officeart/2005/8/layout/pyramid3"/>
    <dgm:cxn modelId="{DA827FC1-552A-B44A-998A-8E9245CE2E87}" srcId="{0B236DF8-FACE-6A44-A5CC-1FFA22DD5D1D}" destId="{2E6A035B-894B-924F-80A0-38641EF823DD}" srcOrd="0" destOrd="0" parTransId="{FB84C0DA-CF2E-7B41-9A18-EB51E0B464E4}" sibTransId="{A514EAA6-AE4A-4D40-9062-D62EF498B6F5}"/>
    <dgm:cxn modelId="{BF6449D5-F87C-4B43-BA20-90D89182FA2F}" type="presOf" srcId="{19F3067D-4984-FD4C-ABF7-75C8BF39A5E5}" destId="{A24931A1-B63E-144D-AB43-4599392A66F1}" srcOrd="0" destOrd="0" presId="urn:microsoft.com/office/officeart/2005/8/layout/pyramid3"/>
    <dgm:cxn modelId="{68698CE3-8BE8-B045-8401-1633D77F7CA7}" type="presOf" srcId="{19F3067D-4984-FD4C-ABF7-75C8BF39A5E5}" destId="{C7ED390E-5A3A-844B-AD62-20B022C84C44}" srcOrd="1" destOrd="0" presId="urn:microsoft.com/office/officeart/2005/8/layout/pyramid3"/>
    <dgm:cxn modelId="{85A058F6-F2F8-6B4C-8B3A-45F2FFD2EC10}" type="presOf" srcId="{AB97F805-87D9-1F42-8C16-A80E214CE827}" destId="{22F2453D-F387-E949-B46D-414348FAEEB8}" srcOrd="1" destOrd="0" presId="urn:microsoft.com/office/officeart/2005/8/layout/pyramid3"/>
    <dgm:cxn modelId="{B26EE5A0-341A-3541-BFC1-F2B90F407B15}" type="presParOf" srcId="{B40E8982-1CDD-054F-AAD0-59323F2A1F1A}" destId="{40D277D7-991D-A14A-B035-AF6DE705D3FB}" srcOrd="0" destOrd="0" presId="urn:microsoft.com/office/officeart/2005/8/layout/pyramid3"/>
    <dgm:cxn modelId="{084E5040-BC44-2D49-BD9E-E9930B4153AB}" type="presParOf" srcId="{40D277D7-991D-A14A-B035-AF6DE705D3FB}" destId="{EDD59551-EF0B-3549-9F05-D17704F22877}" srcOrd="0" destOrd="0" presId="urn:microsoft.com/office/officeart/2005/8/layout/pyramid3"/>
    <dgm:cxn modelId="{7341AF85-6DB8-9944-9E2D-EF888B9B0BC9}" type="presParOf" srcId="{40D277D7-991D-A14A-B035-AF6DE705D3FB}" destId="{F450ED6C-A314-5C4D-AA8E-A924D440A694}" srcOrd="1" destOrd="0" presId="urn:microsoft.com/office/officeart/2005/8/layout/pyramid3"/>
    <dgm:cxn modelId="{2663F3FD-8947-0143-BE04-CD94E9DF448E}" type="presParOf" srcId="{B40E8982-1CDD-054F-AAD0-59323F2A1F1A}" destId="{31845BEF-24E0-4E43-AC55-95D0DA879AE2}" srcOrd="1" destOrd="0" presId="urn:microsoft.com/office/officeart/2005/8/layout/pyramid3"/>
    <dgm:cxn modelId="{F55B8B76-A644-8147-9411-FAC0D3492350}" type="presParOf" srcId="{31845BEF-24E0-4E43-AC55-95D0DA879AE2}" destId="{17813D8C-13B0-3349-BFCF-9B1B924E17FE}" srcOrd="0" destOrd="0" presId="urn:microsoft.com/office/officeart/2005/8/layout/pyramid3"/>
    <dgm:cxn modelId="{24280B22-F3C5-B447-BF40-0E09BE3C6D7A}" type="presParOf" srcId="{31845BEF-24E0-4E43-AC55-95D0DA879AE2}" destId="{22F2453D-F387-E949-B46D-414348FAEEB8}" srcOrd="1" destOrd="0" presId="urn:microsoft.com/office/officeart/2005/8/layout/pyramid3"/>
    <dgm:cxn modelId="{6FB252B7-D260-A14E-ACF7-7E4E2E80C506}" type="presParOf" srcId="{B40E8982-1CDD-054F-AAD0-59323F2A1F1A}" destId="{C5CE5AA9-2F60-964E-8C67-B216077A9F77}" srcOrd="2" destOrd="0" presId="urn:microsoft.com/office/officeart/2005/8/layout/pyramid3"/>
    <dgm:cxn modelId="{FB884F2E-9789-1741-ADDF-FD73E7CD7CC8}" type="presParOf" srcId="{C5CE5AA9-2F60-964E-8C67-B216077A9F77}" destId="{A24931A1-B63E-144D-AB43-4599392A66F1}" srcOrd="0" destOrd="0" presId="urn:microsoft.com/office/officeart/2005/8/layout/pyramid3"/>
    <dgm:cxn modelId="{A00F2622-8BAC-3C40-8F4A-762472556BA5}" type="presParOf" srcId="{C5CE5AA9-2F60-964E-8C67-B216077A9F77}" destId="{C7ED390E-5A3A-844B-AD62-20B022C84C44}" srcOrd="1" destOrd="0" presId="urn:microsoft.com/office/officeart/2005/8/layout/pyramid3"/>
    <dgm:cxn modelId="{56A7196A-C059-E440-8C31-2622A75B5E29}" type="presParOf" srcId="{B40E8982-1CDD-054F-AAD0-59323F2A1F1A}" destId="{01A26D07-404C-294A-80A7-326BACC0479B}" srcOrd="3" destOrd="0" presId="urn:microsoft.com/office/officeart/2005/8/layout/pyramid3"/>
    <dgm:cxn modelId="{16C04E8B-8739-8848-A09D-B2C2B6E87AC2}" type="presParOf" srcId="{01A26D07-404C-294A-80A7-326BACC0479B}" destId="{E3A055AC-FC3A-DF4E-AABC-CB13D4164B5E}" srcOrd="0" destOrd="0" presId="urn:microsoft.com/office/officeart/2005/8/layout/pyramid3"/>
    <dgm:cxn modelId="{7CC7480F-0C41-A843-8C66-E9F00D4CEB58}" type="presParOf" srcId="{01A26D07-404C-294A-80A7-326BACC0479B}" destId="{E7F8BB79-C08D-044E-866D-374508FF2B66}" srcOrd="1" destOrd="0" presId="urn:microsoft.com/office/officeart/2005/8/layout/pyramid3"/>
    <dgm:cxn modelId="{0BD00B45-DDF3-2347-80C6-68FEAC5394DD}" type="presParOf" srcId="{B40E8982-1CDD-054F-AAD0-59323F2A1F1A}" destId="{080B8C74-79D3-074B-B458-2E54642CC821}" srcOrd="4" destOrd="0" presId="urn:microsoft.com/office/officeart/2005/8/layout/pyramid3"/>
    <dgm:cxn modelId="{B526ED86-97E1-7F46-9AC5-1FB7FBB0437E}" type="presParOf" srcId="{080B8C74-79D3-074B-B458-2E54642CC821}" destId="{74BF3EF3-DF0C-8D4C-BE26-637A318DD5A3}" srcOrd="0" destOrd="0" presId="urn:microsoft.com/office/officeart/2005/8/layout/pyramid3"/>
    <dgm:cxn modelId="{4645BA5D-F543-4A49-B5D7-857E23C22A98}" type="presParOf" srcId="{080B8C74-79D3-074B-B458-2E54642CC821}" destId="{7B7B7120-A255-0D47-82C2-BE3D0124887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59551-EF0B-3549-9F05-D17704F22877}">
      <dsp:nvSpPr>
        <dsp:cNvPr id="0" name=""/>
        <dsp:cNvSpPr/>
      </dsp:nvSpPr>
      <dsp:spPr>
        <a:xfrm rot="10800000">
          <a:off x="0" y="0"/>
          <a:ext cx="6827675" cy="1039596"/>
        </a:xfrm>
        <a:prstGeom prst="trapezoid">
          <a:avLst>
            <a:gd name="adj" fmla="val 65676"/>
          </a:avLst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entury Gothic"/>
              <a:cs typeface="Century Gothic"/>
            </a:rPr>
            <a:t>109 Approached</a:t>
          </a:r>
        </a:p>
      </dsp:txBody>
      <dsp:txXfrm rot="-10800000">
        <a:off x="1194843" y="0"/>
        <a:ext cx="4437988" cy="1039596"/>
      </dsp:txXfrm>
    </dsp:sp>
    <dsp:sp modelId="{17813D8C-13B0-3349-BFCF-9B1B924E17FE}">
      <dsp:nvSpPr>
        <dsp:cNvPr id="0" name=""/>
        <dsp:cNvSpPr/>
      </dsp:nvSpPr>
      <dsp:spPr>
        <a:xfrm rot="10800000">
          <a:off x="682767" y="1039596"/>
          <a:ext cx="5462140" cy="1039596"/>
        </a:xfrm>
        <a:prstGeom prst="trapezoid">
          <a:avLst>
            <a:gd name="adj" fmla="val 65676"/>
          </a:avLst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entury Gothic"/>
              <a:cs typeface="Century Gothic"/>
            </a:rPr>
            <a:t>31 Pitched to</a:t>
          </a:r>
        </a:p>
      </dsp:txBody>
      <dsp:txXfrm rot="-10800000">
        <a:off x="1638641" y="1039596"/>
        <a:ext cx="3550391" cy="1039596"/>
      </dsp:txXfrm>
    </dsp:sp>
    <dsp:sp modelId="{A24931A1-B63E-144D-AB43-4599392A66F1}">
      <dsp:nvSpPr>
        <dsp:cNvPr id="0" name=""/>
        <dsp:cNvSpPr/>
      </dsp:nvSpPr>
      <dsp:spPr>
        <a:xfrm rot="10800000">
          <a:off x="1365535" y="2079192"/>
          <a:ext cx="4096604" cy="1039596"/>
        </a:xfrm>
        <a:prstGeom prst="trapezoid">
          <a:avLst>
            <a:gd name="adj" fmla="val 65676"/>
          </a:avLst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entury Gothic"/>
              <a:cs typeface="Century Gothic"/>
            </a:rPr>
            <a:t>21 In process</a:t>
          </a:r>
        </a:p>
      </dsp:txBody>
      <dsp:txXfrm rot="-10800000">
        <a:off x="2082440" y="2079192"/>
        <a:ext cx="2662793" cy="1039596"/>
      </dsp:txXfrm>
    </dsp:sp>
    <dsp:sp modelId="{E3A055AC-FC3A-DF4E-AABC-CB13D4164B5E}">
      <dsp:nvSpPr>
        <dsp:cNvPr id="0" name=""/>
        <dsp:cNvSpPr/>
      </dsp:nvSpPr>
      <dsp:spPr>
        <a:xfrm rot="10800000">
          <a:off x="2048302" y="3118788"/>
          <a:ext cx="2731070" cy="1039596"/>
        </a:xfrm>
        <a:prstGeom prst="trapezoid">
          <a:avLst>
            <a:gd name="adj" fmla="val 65676"/>
          </a:avLst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entury Gothic"/>
              <a:cs typeface="Century Gothic"/>
            </a:rPr>
            <a:t>11 Trial</a:t>
          </a:r>
        </a:p>
      </dsp:txBody>
      <dsp:txXfrm rot="-10800000">
        <a:off x="2526239" y="3118788"/>
        <a:ext cx="1775195" cy="1039596"/>
      </dsp:txXfrm>
    </dsp:sp>
    <dsp:sp modelId="{74BF3EF3-DF0C-8D4C-BE26-637A318DD5A3}">
      <dsp:nvSpPr>
        <dsp:cNvPr id="0" name=""/>
        <dsp:cNvSpPr/>
      </dsp:nvSpPr>
      <dsp:spPr>
        <a:xfrm rot="10800000">
          <a:off x="2731070" y="4158384"/>
          <a:ext cx="1365535" cy="1039596"/>
        </a:xfrm>
        <a:prstGeom prst="trapezoid">
          <a:avLst>
            <a:gd name="adj" fmla="val 65676"/>
          </a:avLst>
        </a:prstGeom>
        <a:solidFill>
          <a:schemeClr val="accent3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/>
              <a:cs typeface="Century Gothic"/>
            </a:rPr>
            <a:t>2 Paying</a:t>
          </a:r>
        </a:p>
      </dsp:txBody>
      <dsp:txXfrm rot="-10800000">
        <a:off x="2731070" y="4158384"/>
        <a:ext cx="1365535" cy="1039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CCCB8-A354-754C-A18D-E70ADFE73A16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35160-E9D4-B347-B4B8-E2C13235A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We’ve done a lot of work in the past 4 months</a:t>
            </a:r>
          </a:p>
          <a:p>
            <a:pPr marL="171450" indent="-171450">
              <a:buFontTx/>
              <a:buChar char="-"/>
            </a:pPr>
            <a:r>
              <a:rPr lang="en-US" dirty="0"/>
              <a:t>Focused</a:t>
            </a:r>
            <a:r>
              <a:rPr lang="en-US" baseline="0" dirty="0"/>
              <a:t> made hundreds of pitched and fined tunes our product &amp; pitch.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also got paying customers to work with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35160-E9D4-B347-B4B8-E2C13235A7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8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Salesforce</a:t>
            </a:r>
            <a:r>
              <a:rPr lang="en-US" dirty="0"/>
              <a:t> for </a:t>
            </a:r>
            <a:r>
              <a:rPr lang="en-US" dirty="0" err="1"/>
              <a:t>xsales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jira</a:t>
            </a:r>
            <a:r>
              <a:rPr lang="en-US" baseline="0" dirty="0"/>
              <a:t> for </a:t>
            </a:r>
            <a:r>
              <a:rPr lang="en-US" baseline="0" dirty="0" err="1"/>
              <a:t>r&amp;d</a:t>
            </a:r>
            <a:r>
              <a:rPr lang="en-US" baseline="0" dirty="0"/>
              <a:t>, </a:t>
            </a:r>
            <a:r>
              <a:rPr lang="en-US" baseline="0" dirty="0" err="1"/>
              <a:t>notihng</a:t>
            </a:r>
            <a:r>
              <a:rPr lang="en-US" baseline="0" dirty="0"/>
              <a:t> for cross company projects.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This changes us from a nice to have to must have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35160-E9D4-B347-B4B8-E2C13235A7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0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Prioritized out </a:t>
            </a:r>
          </a:p>
          <a:p>
            <a:r>
              <a:rPr lang="en-US" dirty="0"/>
              <a:t>- Mobile </a:t>
            </a:r>
          </a:p>
          <a:p>
            <a:r>
              <a:rPr lang="en-US" dirty="0"/>
              <a:t>- Increased Marketing – not R&amp;D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35160-E9D4-B347-B4B8-E2C13235A7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35160-E9D4-B347-B4B8-E2C13235A7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8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35160-E9D4-B347-B4B8-E2C13235A7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8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35160-E9D4-B347-B4B8-E2C13235A7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8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35160-E9D4-B347-B4B8-E2C13235A7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82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35160-E9D4-B347-B4B8-E2C13235A7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82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35160-E9D4-B347-B4B8-E2C13235A7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8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7BD-5D13-42F5-978B-8B54C070B997}" type="datetimeFigureOut">
              <a:rPr lang="en-US" smtClean="0"/>
              <a:pPr/>
              <a:t>12/31/18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A682-296D-4DF1-A841-4F892C1456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7BD-5D13-42F5-978B-8B54C070B997}" type="datetimeFigureOut">
              <a:rPr lang="en-US" smtClean="0"/>
              <a:pPr/>
              <a:t>12/31/18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A682-296D-4DF1-A841-4F892C1456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7BD-5D13-42F5-978B-8B54C070B997}" type="datetimeFigureOut">
              <a:rPr lang="en-US" smtClean="0"/>
              <a:pPr/>
              <a:t>12/31/18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A682-296D-4DF1-A841-4F892C1456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47260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03030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303030"/>
                </a:solidFill>
                <a:latin typeface="Century Gothic" pitchFamily="34" charset="0"/>
              </a:defRPr>
            </a:lvl2pPr>
            <a:lvl3pPr>
              <a:defRPr sz="2400">
                <a:solidFill>
                  <a:srgbClr val="303030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303030"/>
                </a:solidFill>
                <a:latin typeface="Century Gothic" pitchFamily="34" charset="0"/>
              </a:defRPr>
            </a:lvl4pPr>
            <a:lvl5pPr>
              <a:defRPr sz="2400">
                <a:solidFill>
                  <a:srgbClr val="303030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666307"/>
          </a:xfrm>
          <a:prstGeom prst="rect">
            <a:avLst/>
          </a:prstGeom>
          <a:solidFill>
            <a:srgbClr val="589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68313"/>
            <a:ext cx="9144000" cy="0"/>
          </a:xfrm>
          <a:prstGeom prst="line">
            <a:avLst/>
          </a:prstGeom>
          <a:ln>
            <a:solidFill>
              <a:srgbClr val="528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gre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85492" y="6408126"/>
            <a:ext cx="1080120" cy="25414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-1183649" y="-8383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887737" y="2169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787804" y="19726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7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375767"/>
            <a:ext cx="9144000" cy="2106467"/>
          </a:xfrm>
          <a:prstGeom prst="rect">
            <a:avLst/>
          </a:prstGeom>
          <a:solidFill>
            <a:srgbClr val="589DF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584176"/>
          </a:xfrm>
        </p:spPr>
        <p:txBody>
          <a:bodyPr anchor="ctr">
            <a:normAutofit/>
          </a:bodyPr>
          <a:lstStyle>
            <a:lvl1pPr algn="ctr">
              <a:defRPr sz="3600" b="1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7BD-5D13-42F5-978B-8B54C070B997}" type="datetimeFigureOut">
              <a:rPr lang="en-US" smtClean="0"/>
              <a:pPr/>
              <a:t>12/31/18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A682-296D-4DF1-A841-4F892C1456A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48156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237835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7BD-5D13-42F5-978B-8B54C070B997}" type="datetimeFigureOut">
              <a:rPr lang="en-US" smtClean="0"/>
              <a:pPr/>
              <a:t>12/31/18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A682-296D-4DF1-A841-4F892C1456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7BD-5D13-42F5-978B-8B54C070B997}" type="datetimeFigureOut">
              <a:rPr lang="en-US" smtClean="0"/>
              <a:pPr/>
              <a:t>12/31/18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A682-296D-4DF1-A841-4F892C1456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7BD-5D13-42F5-978B-8B54C070B997}" type="datetimeFigureOut">
              <a:rPr lang="en-US" smtClean="0"/>
              <a:pPr/>
              <a:t>12/31/18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A682-296D-4DF1-A841-4F892C1456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7BD-5D13-42F5-978B-8B54C070B997}" type="datetimeFigureOut">
              <a:rPr lang="en-US" smtClean="0"/>
              <a:pPr/>
              <a:t>12/31/18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A682-296D-4DF1-A841-4F892C1456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7BD-5D13-42F5-978B-8B54C070B997}" type="datetimeFigureOut">
              <a:rPr lang="en-US" smtClean="0"/>
              <a:pPr/>
              <a:t>12/31/18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A682-296D-4DF1-A841-4F892C1456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7BD-5D13-42F5-978B-8B54C070B997}" type="datetimeFigureOut">
              <a:rPr lang="en-US" smtClean="0"/>
              <a:pPr/>
              <a:t>12/31/18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A682-296D-4DF1-A841-4F892C1456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ED7BD-5D13-42F5-978B-8B54C070B997}" type="datetimeFigureOut">
              <a:rPr lang="en-US" smtClean="0"/>
              <a:pPr/>
              <a:t>12/31/18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A682-296D-4DF1-A841-4F892C1456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9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3909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Board Meeting</a:t>
            </a:r>
            <a:br>
              <a:rPr lang="en-US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January 7</a:t>
            </a:r>
            <a:r>
              <a:rPr lang="en-US" baseline="30000" dirty="0">
                <a:solidFill>
                  <a:schemeClr val="bg1"/>
                </a:solidFill>
                <a:latin typeface="Century Gothic" pitchFamily="34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2014</a:t>
            </a:r>
          </a:p>
        </p:txBody>
      </p:sp>
      <p:pic>
        <p:nvPicPr>
          <p:cNvPr id="3" name="Picture 2" descr="dapulse_logo_big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09932"/>
            <a:ext cx="6408712" cy="1926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Boards – Pulse page</a:t>
            </a:r>
          </a:p>
        </p:txBody>
      </p:sp>
      <p:pic>
        <p:nvPicPr>
          <p:cNvPr id="2" name="Picture 1" descr="Screen Shot 2014-01-06 at 11.17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6" y="764704"/>
            <a:ext cx="9144000" cy="63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Launched Payments</a:t>
            </a:r>
          </a:p>
        </p:txBody>
      </p:sp>
      <p:pic>
        <p:nvPicPr>
          <p:cNvPr id="4" name="Picture 3" descr="Screen Shot 2014-01-02 at 1.18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18796" r="8134" b="18046"/>
          <a:stretch/>
        </p:blipFill>
        <p:spPr>
          <a:xfrm>
            <a:off x="107504" y="836712"/>
            <a:ext cx="6016253" cy="337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4-01-02 at 1.19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587343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7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1-02 at 1.31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846813"/>
            <a:ext cx="9603068" cy="6038571"/>
          </a:xfrm>
          <a:prstGeom prst="rect">
            <a:avLst/>
          </a:prstGeom>
        </p:spPr>
      </p:pic>
      <p:pic>
        <p:nvPicPr>
          <p:cNvPr id="7" name="Picture 6" descr="Screen Shot 2014-01-02 at 1.31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836712"/>
            <a:ext cx="10652568" cy="5544616"/>
          </a:xfrm>
          <a:prstGeom prst="rect">
            <a:avLst/>
          </a:prstGeom>
        </p:spPr>
      </p:pic>
      <p:pic>
        <p:nvPicPr>
          <p:cNvPr id="8" name="Picture 7" descr="Screen Shot 2014-01-02 at 1.31.5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/>
          <a:stretch/>
        </p:blipFill>
        <p:spPr>
          <a:xfrm>
            <a:off x="72570" y="1124744"/>
            <a:ext cx="9071429" cy="41935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Homepage</a:t>
            </a:r>
          </a:p>
        </p:txBody>
      </p:sp>
      <p:pic>
        <p:nvPicPr>
          <p:cNvPr id="5" name="Picture 4" descr="Screen Shot 2014-01-02 at 1.33.48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r="7121"/>
          <a:stretch/>
        </p:blipFill>
        <p:spPr>
          <a:xfrm>
            <a:off x="-324544" y="800371"/>
            <a:ext cx="9798568" cy="605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Summit</a:t>
            </a:r>
          </a:p>
        </p:txBody>
      </p:sp>
      <p:pic>
        <p:nvPicPr>
          <p:cNvPr id="4" name="Picture 3" descr="original-img_20131030_0852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65276"/>
            <a:ext cx="3631952" cy="2723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51520" y="908720"/>
            <a:ext cx="4824536" cy="627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Century Gothic"/>
                <a:cs typeface="Century Gothic"/>
              </a:rPr>
              <a:t>Hundreds of random pitches during 3 condensed days.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Century Gothic"/>
                <a:cs typeface="Century Gothic"/>
              </a:rPr>
              <a:t>Helped a lot in improving and sharpening our pitch.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Century Gothic"/>
                <a:cs typeface="Century Gothic"/>
              </a:rPr>
              <a:t>A lot of great feedback.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Century Gothic"/>
                <a:cs typeface="Century Gothic"/>
              </a:rPr>
              <a:t>Some interesting leads (customers / investors).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40" y="908720"/>
            <a:ext cx="1608832" cy="16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Sales Focus &amp; business model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6 paying companies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Convert remaining committed companies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b="1" dirty="0"/>
          </a:p>
          <a:p>
            <a:pPr marL="0" indent="0">
              <a:buNone/>
            </a:pPr>
            <a:br>
              <a:rPr lang="en-US" b="1" dirty="0"/>
            </a:br>
            <a:endParaRPr lang="en-US" b="1" dirty="0"/>
          </a:p>
          <a:p>
            <a:r>
              <a:rPr lang="en-US" b="1" dirty="0"/>
              <a:t>Our goal in the next 3 months:</a:t>
            </a:r>
            <a:br>
              <a:rPr lang="en-US" b="1" dirty="0"/>
            </a:br>
            <a:r>
              <a:rPr lang="en-US" dirty="0"/>
              <a:t>25 paying companies, monthly income &gt; $10K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Paying companies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65586"/>
            <a:ext cx="864096" cy="218121"/>
          </a:xfrm>
          <a:prstGeom prst="rect">
            <a:avLst/>
          </a:prstGeom>
        </p:spPr>
      </p:pic>
      <p:pic>
        <p:nvPicPr>
          <p:cNvPr id="5" name="Picture 4" descr="logo-bluesnap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9"/>
          <a:stretch/>
        </p:blipFill>
        <p:spPr>
          <a:xfrm>
            <a:off x="1763688" y="1402868"/>
            <a:ext cx="1282700" cy="343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1483831"/>
            <a:ext cx="1617464" cy="216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1423898"/>
            <a:ext cx="923032" cy="276910"/>
          </a:xfrm>
          <a:prstGeom prst="rect">
            <a:avLst/>
          </a:prstGeom>
        </p:spPr>
      </p:pic>
      <p:pic>
        <p:nvPicPr>
          <p:cNvPr id="8" name="Picture 7" descr="mythings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77226"/>
            <a:ext cx="1218456" cy="394841"/>
          </a:xfrm>
          <a:prstGeom prst="rect">
            <a:avLst/>
          </a:prstGeom>
        </p:spPr>
      </p:pic>
      <p:pic>
        <p:nvPicPr>
          <p:cNvPr id="9" name="Picture 8" descr="Leverat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80" y="1089036"/>
            <a:ext cx="1282700" cy="899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68" y="3068960"/>
            <a:ext cx="1159892" cy="432706"/>
          </a:xfrm>
          <a:prstGeom prst="rect">
            <a:avLst/>
          </a:prstGeom>
        </p:spPr>
      </p:pic>
      <p:pic>
        <p:nvPicPr>
          <p:cNvPr id="11" name="Picture 10" descr="Fiverr_transparent_black_5000x1500-a5accd608963e79e8fa4d7eb7dea8d7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40968"/>
            <a:ext cx="1187624" cy="356287"/>
          </a:xfrm>
          <a:prstGeom prst="rect">
            <a:avLst/>
          </a:prstGeom>
        </p:spPr>
      </p:pic>
      <p:pic>
        <p:nvPicPr>
          <p:cNvPr id="12" name="Picture 11" descr="wework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75160"/>
            <a:ext cx="1368152" cy="497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2160" y="3573016"/>
            <a:ext cx="792088" cy="792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2924944"/>
            <a:ext cx="815385" cy="7920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7944" y="3645024"/>
            <a:ext cx="1104900" cy="393700"/>
          </a:xfrm>
          <a:prstGeom prst="rect">
            <a:avLst/>
          </a:prstGeom>
        </p:spPr>
      </p:pic>
      <p:pic>
        <p:nvPicPr>
          <p:cNvPr id="18" name="Picture 17" descr="utest.jpe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936104" cy="402178"/>
          </a:xfrm>
          <a:prstGeom prst="rect">
            <a:avLst/>
          </a:prstGeom>
        </p:spPr>
      </p:pic>
      <p:pic>
        <p:nvPicPr>
          <p:cNvPr id="19" name="Picture 18" descr="farmi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01008"/>
            <a:ext cx="1291688" cy="604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3068960"/>
            <a:ext cx="1187624" cy="5178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80312" y="3742432"/>
            <a:ext cx="1421350" cy="26263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6228184" y="1628800"/>
            <a:ext cx="0" cy="216024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748464" y="1628800"/>
            <a:ext cx="0" cy="216024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28184" y="1844824"/>
            <a:ext cx="252028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1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8818" y="1580530"/>
            <a:ext cx="907819" cy="6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touch inbound sales model </a:t>
            </a:r>
            <a:br>
              <a:rPr lang="en-US" dirty="0"/>
            </a:br>
            <a:r>
              <a:rPr lang="en-US" dirty="0"/>
              <a:t>$50 - $200 MRR / Customer</a:t>
            </a:r>
          </a:p>
          <a:p>
            <a:endParaRPr lang="en-US" dirty="0"/>
          </a:p>
          <a:p>
            <a:r>
              <a:rPr lang="en-US" dirty="0"/>
              <a:t>Low friction, one touch sale</a:t>
            </a:r>
          </a:p>
          <a:p>
            <a:endParaRPr lang="en-US" dirty="0"/>
          </a:p>
          <a:p>
            <a:r>
              <a:rPr lang="en-US" dirty="0"/>
              <a:t>Single decision point</a:t>
            </a:r>
          </a:p>
          <a:p>
            <a:endParaRPr lang="en-US" dirty="0"/>
          </a:p>
          <a:p>
            <a:r>
              <a:rPr lang="en-US" dirty="0"/>
              <a:t>Inbound sales, as we are at the $2 - $6 per user </a:t>
            </a:r>
            <a:br>
              <a:rPr lang="en-US" dirty="0"/>
            </a:br>
            <a:r>
              <a:rPr lang="en-US" dirty="0"/>
              <a:t>price point</a:t>
            </a:r>
          </a:p>
          <a:p>
            <a:endParaRPr lang="en-US" dirty="0"/>
          </a:p>
          <a:p>
            <a:r>
              <a:rPr lang="en-US" dirty="0"/>
              <a:t>Start at 40-100 employees, then go enterprise</a:t>
            </a:r>
          </a:p>
          <a:p>
            <a:endParaRPr lang="en-US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Sales Model</a:t>
            </a:r>
          </a:p>
        </p:txBody>
      </p:sp>
    </p:spTree>
    <p:extLst>
      <p:ext uri="{BB962C8B-B14F-4D97-AF65-F5344CB8AC3E}">
        <p14:creationId xmlns:p14="http://schemas.microsoft.com/office/powerpoint/2010/main" val="18218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Build sales operation</a:t>
            </a:r>
          </a:p>
          <a:p>
            <a:pPr lvl="1"/>
            <a:r>
              <a:rPr lang="en-US" sz="2000" b="1" dirty="0"/>
              <a:t>Inbound leads</a:t>
            </a:r>
            <a:r>
              <a:rPr lang="en-US" sz="2000" dirty="0"/>
              <a:t> &gt; Signup &gt; Adoption &gt; Pay &gt; Recur</a:t>
            </a:r>
          </a:p>
          <a:p>
            <a:pPr lvl="1"/>
            <a:r>
              <a:rPr lang="en-US" sz="2000" b="1" dirty="0"/>
              <a:t>Outbound Leads</a:t>
            </a:r>
            <a:r>
              <a:rPr lang="en-US" sz="2000" dirty="0"/>
              <a:t> &gt; Demo &gt; Pay &gt; Adoption &gt; Recur</a:t>
            </a:r>
          </a:p>
          <a:p>
            <a:pPr lvl="1"/>
            <a:endParaRPr lang="en-US" sz="2000" dirty="0"/>
          </a:p>
          <a:p>
            <a:r>
              <a:rPr lang="en-US" sz="2000" dirty="0"/>
              <a:t>Main 3 objections we want to kill</a:t>
            </a:r>
          </a:p>
          <a:p>
            <a:pPr lvl="1"/>
            <a:r>
              <a:rPr lang="en-US" sz="2000" dirty="0"/>
              <a:t>Friction of “adding another tool”</a:t>
            </a:r>
          </a:p>
          <a:p>
            <a:pPr lvl="1"/>
            <a:r>
              <a:rPr lang="en-US" sz="2000" dirty="0"/>
              <a:t>Getting the whole company to use – seems daunting</a:t>
            </a:r>
          </a:p>
          <a:p>
            <a:pPr lvl="1"/>
            <a:r>
              <a:rPr lang="en-US" sz="2000" dirty="0"/>
              <a:t>Managers feel they need effort to make employees use.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Increase inbound traffic</a:t>
            </a:r>
          </a:p>
          <a:p>
            <a:pPr lvl="1"/>
            <a:r>
              <a:rPr lang="en-US" sz="2000" dirty="0"/>
              <a:t>Content marketing</a:t>
            </a:r>
          </a:p>
          <a:p>
            <a:pPr lvl="1"/>
            <a:r>
              <a:rPr lang="en-US" sz="2000" dirty="0"/>
              <a:t>Increase viral spread</a:t>
            </a:r>
          </a:p>
          <a:p>
            <a:pPr lvl="1"/>
            <a:r>
              <a:rPr lang="en-US" sz="2000" dirty="0"/>
              <a:t>Email campaigns</a:t>
            </a:r>
          </a:p>
          <a:p>
            <a:pPr lvl="1"/>
            <a:r>
              <a:rPr lang="en-US" sz="2000" dirty="0"/>
              <a:t>Blog posts</a:t>
            </a:r>
          </a:p>
          <a:p>
            <a:pPr lvl="1"/>
            <a:r>
              <a:rPr lang="en-US" sz="2000" dirty="0" err="1"/>
              <a:t>Meetups</a:t>
            </a:r>
            <a:r>
              <a:rPr lang="en-US" sz="2000" dirty="0"/>
              <a:t> / Thought Leadership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Operational Focus</a:t>
            </a:r>
          </a:p>
        </p:txBody>
      </p:sp>
    </p:spTree>
    <p:extLst>
      <p:ext uri="{BB962C8B-B14F-4D97-AF65-F5344CB8AC3E}">
        <p14:creationId xmlns:p14="http://schemas.microsoft.com/office/powerpoint/2010/main" val="2586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Sales CRM </a:t>
            </a:r>
          </a:p>
        </p:txBody>
      </p:sp>
      <p:pic>
        <p:nvPicPr>
          <p:cNvPr id="4" name="Picture 3" descr="Screen Shot 2014-01-05 at 11.42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92"/>
            <a:ext cx="9144000" cy="59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Live demo &amp; retargeting</a:t>
            </a:r>
          </a:p>
        </p:txBody>
      </p:sp>
      <p:pic>
        <p:nvPicPr>
          <p:cNvPr id="4" name="Picture 3" descr="Screen Shot 2014-01-05 at 1.1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3496"/>
            <a:ext cx="4207892" cy="3372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Shot 2014-01-05 at 1.30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61783"/>
            <a:ext cx="4764478" cy="3435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512" y="227861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>
                <a:latin typeface="Century Gothic"/>
                <a:cs typeface="Century Gothic"/>
              </a:rPr>
            </a:br>
            <a:r>
              <a:rPr lang="en-US" dirty="0">
                <a:latin typeface="Century Gothic"/>
                <a:cs typeface="Century Gothic"/>
              </a:rPr>
              <a:t>Proactive Chat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844716" y="2907813"/>
            <a:ext cx="2233991" cy="2412270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28184" y="48691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Retargeting Banners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6804250" y="3284986"/>
            <a:ext cx="1656183" cy="1512166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creen Shot 2014-01-05 at 1.40.3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" b="1657"/>
          <a:stretch/>
        </p:blipFill>
        <p:spPr>
          <a:xfrm>
            <a:off x="251520" y="1916831"/>
            <a:ext cx="1025210" cy="6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89195"/>
            <a:ext cx="8352928" cy="48245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Achievements - last 3 months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Focus &amp; business model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Financials, HR &amp; Ops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Next 3 months plan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 err="1"/>
              <a:t>daPulse</a:t>
            </a:r>
            <a:r>
              <a:rPr lang="en-US" sz="2800" dirty="0"/>
              <a:t> – Round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Culture of Transparency </a:t>
            </a:r>
            <a:r>
              <a:rPr lang="en-US" dirty="0" err="1"/>
              <a:t>Meetup</a:t>
            </a:r>
            <a:endParaRPr lang="en-US" dirty="0"/>
          </a:p>
        </p:txBody>
      </p:sp>
      <p:pic>
        <p:nvPicPr>
          <p:cNvPr id="6" name="Picture 5" descr="original-meet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87118"/>
            <a:ext cx="4392488" cy="5710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20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Financials &amp; HR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33002"/>
              </p:ext>
            </p:extLst>
          </p:nvPr>
        </p:nvGraphicFramePr>
        <p:xfrm>
          <a:off x="179512" y="1772816"/>
          <a:ext cx="4752528" cy="2246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Century Gothic"/>
                          <a:cs typeface="Century Gothic"/>
                        </a:rPr>
                        <a:t>In 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Century Gothic"/>
                          <a:cs typeface="Century Gothic"/>
                        </a:rPr>
                        <a:t>$670K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Century Gothic"/>
                          <a:cs typeface="Century Gothic"/>
                        </a:rPr>
                        <a:t>Burn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Century Gothic"/>
                          <a:cs typeface="Century Gothic"/>
                        </a:rPr>
                        <a:t>- $65K /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9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Century Gothic"/>
                          <a:cs typeface="Century Gothic"/>
                        </a:rPr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Century Gothic"/>
                          <a:cs typeface="Century Gothic"/>
                        </a:rPr>
                        <a:t>+ $6K /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Century Gothic"/>
                          <a:cs typeface="Century Gothic"/>
                        </a:rPr>
                        <a:t>Runway</a:t>
                      </a:r>
                      <a:endParaRPr lang="en-US" sz="2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Century Gothic"/>
                          <a:cs typeface="Century Gothic"/>
                        </a:rPr>
                        <a:t>~ 11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79512" y="3645024"/>
            <a:ext cx="381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499992" y="1052736"/>
            <a:ext cx="4392488" cy="576064"/>
          </a:xfrm>
        </p:spPr>
        <p:txBody>
          <a:bodyPr>
            <a:normAutofit/>
          </a:bodyPr>
          <a:lstStyle/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/>
              <a:t>Expenses Breakdown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512" y="1052736"/>
            <a:ext cx="43924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800" b="1" dirty="0"/>
              <a:t>Summary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43617"/>
              </p:ext>
            </p:extLst>
          </p:nvPr>
        </p:nvGraphicFramePr>
        <p:xfrm>
          <a:off x="5004048" y="1988840"/>
          <a:ext cx="453650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58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 &amp; Freelancers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920" y="1124744"/>
            <a:ext cx="1512168" cy="576064"/>
          </a:xfrm>
          <a:prstGeom prst="rect">
            <a:avLst/>
          </a:prstGeom>
          <a:solidFill>
            <a:srgbClr val="589D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entury Gothic"/>
                <a:cs typeface="Century Gothic"/>
              </a:rPr>
              <a:t>Roy Man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2852936"/>
            <a:ext cx="1512168" cy="576064"/>
          </a:xfrm>
          <a:prstGeom prst="rect">
            <a:avLst/>
          </a:prstGeom>
          <a:solidFill>
            <a:srgbClr val="589D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entury Gothic"/>
                <a:cs typeface="Century Gothic"/>
              </a:rPr>
              <a:t>Eran Zinman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3501008"/>
            <a:ext cx="1512168" cy="576064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entury Gothic"/>
                <a:cs typeface="Century Gothic"/>
              </a:rPr>
              <a:t>Lior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>
                <a:latin typeface="Century Gothic"/>
                <a:cs typeface="Century Gothic"/>
              </a:rPr>
              <a:t>Brauer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3501008"/>
            <a:ext cx="1512168" cy="576064"/>
          </a:xfrm>
          <a:prstGeom prst="rect">
            <a:avLst/>
          </a:prstGeom>
          <a:solidFill>
            <a:srgbClr val="589D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entury Gothic"/>
                <a:cs typeface="Century Gothic"/>
              </a:rPr>
              <a:t>Tzafrir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>
                <a:latin typeface="Century Gothic"/>
                <a:cs typeface="Century Gothic"/>
              </a:rPr>
              <a:t>Rehan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1619672" y="2564904"/>
            <a:ext cx="504056" cy="324036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259632" y="4437112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R&amp;D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07904" y="2852936"/>
            <a:ext cx="1512168" cy="576064"/>
          </a:xfrm>
          <a:prstGeom prst="rect">
            <a:avLst/>
          </a:prstGeom>
          <a:solidFill>
            <a:srgbClr val="589D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entury Gothic"/>
                <a:cs typeface="Century Gothic"/>
              </a:rPr>
              <a:t>Nevo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>
                <a:latin typeface="Century Gothic"/>
                <a:cs typeface="Century Gothic"/>
              </a:rPr>
              <a:t>Peretz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4211960" y="3356992"/>
            <a:ext cx="504056" cy="1656184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419872" y="4437112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/>
              <a:t>Customer Success + Sales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08304" y="3501008"/>
            <a:ext cx="151216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entury Gothic"/>
                <a:cs typeface="Century Gothic"/>
              </a:rPr>
              <a:t>Ayelet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>
                <a:latin typeface="Century Gothic"/>
                <a:cs typeface="Century Gothic"/>
              </a:rPr>
              <a:t>Yagil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812360" y="3356992"/>
            <a:ext cx="504056" cy="1656184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7308304" y="436510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Marketing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08104" y="3501008"/>
            <a:ext cx="1512168" cy="576064"/>
          </a:xfrm>
          <a:prstGeom prst="rect">
            <a:avLst/>
          </a:prstGeom>
          <a:solidFill>
            <a:srgbClr val="589D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entury Gothic"/>
                <a:cs typeface="Century Gothic"/>
              </a:rPr>
              <a:t>Rotem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>
                <a:latin typeface="Century Gothic"/>
                <a:cs typeface="Century Gothic"/>
              </a:rPr>
              <a:t>Waissman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6012160" y="3356992"/>
            <a:ext cx="504056" cy="1656184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5580112" y="4437112"/>
            <a:ext cx="136815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Designer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4355976" y="980728"/>
            <a:ext cx="504056" cy="1656184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3851920" y="2060848"/>
            <a:ext cx="14401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CEO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2852936"/>
            <a:ext cx="1512168" cy="576064"/>
          </a:xfrm>
          <a:prstGeom prst="rect">
            <a:avLst/>
          </a:prstGeom>
          <a:solidFill>
            <a:srgbClr val="589DF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entury Gothic"/>
                <a:cs typeface="Century Gothic"/>
              </a:rPr>
              <a:t>Daria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>
                <a:latin typeface="Century Gothic"/>
                <a:cs typeface="Century Gothic"/>
              </a:rPr>
              <a:t>Shualy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07904" y="3501008"/>
            <a:ext cx="151216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entury Gothic"/>
                <a:cs typeface="Century Gothic"/>
              </a:rPr>
              <a:t>Mickey Shulman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3528" y="5589240"/>
            <a:ext cx="648072" cy="288032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Century Gothic"/>
                <a:cs typeface="Century Gothic"/>
              </a:rPr>
              <a:t>New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3528" y="5949280"/>
            <a:ext cx="1296144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Century Gothic"/>
                <a:cs typeface="Century Gothic"/>
              </a:rPr>
              <a:t>Freelancer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3528" y="6326279"/>
            <a:ext cx="1800200" cy="288032"/>
          </a:xfrm>
          <a:prstGeom prst="rect">
            <a:avLst/>
          </a:prstGeom>
          <a:solidFill>
            <a:srgbClr val="589DF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Century Gothic"/>
                <a:cs typeface="Century Gothic"/>
              </a:rPr>
              <a:t>Maternity Leave</a:t>
            </a:r>
          </a:p>
        </p:txBody>
      </p:sp>
    </p:spTree>
    <p:extLst>
      <p:ext uri="{BB962C8B-B14F-4D97-AF65-F5344CB8AC3E}">
        <p14:creationId xmlns:p14="http://schemas.microsoft.com/office/powerpoint/2010/main" val="31679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Next 3 months plan</a:t>
            </a:r>
          </a:p>
        </p:txBody>
      </p:sp>
    </p:spTree>
    <p:extLst>
      <p:ext uri="{BB962C8B-B14F-4D97-AF65-F5344CB8AC3E}">
        <p14:creationId xmlns:p14="http://schemas.microsoft.com/office/powerpoint/2010/main" val="2607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Sales, Sales, Sales</a:t>
            </a:r>
            <a:br>
              <a:rPr lang="en-US" sz="2000" b="1" dirty="0"/>
            </a:br>
            <a:r>
              <a:rPr lang="en-US" sz="2000" dirty="0"/>
              <a:t>Get to 25 paying companies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Onboarding</a:t>
            </a:r>
            <a:br>
              <a:rPr lang="en-US" sz="2000" dirty="0"/>
            </a:br>
            <a:r>
              <a:rPr lang="en-US" sz="2000" dirty="0"/>
              <a:t>Reduce adoption friction. One touch sale, convert using to recurring paying customers</a:t>
            </a:r>
            <a:br>
              <a:rPr lang="en-US" sz="2000" dirty="0"/>
            </a:br>
            <a:endParaRPr lang="en-US" sz="2000" b="1" dirty="0"/>
          </a:p>
          <a:p>
            <a:r>
              <a:rPr lang="en-US" sz="2000" b="1" dirty="0"/>
              <a:t>External Integrations</a:t>
            </a:r>
            <a:br>
              <a:rPr lang="en-US" sz="2000" b="1" dirty="0"/>
            </a:br>
            <a:r>
              <a:rPr lang="en-US" sz="2000" dirty="0" err="1"/>
              <a:t>Trello</a:t>
            </a:r>
            <a:r>
              <a:rPr lang="en-US" sz="2000" dirty="0"/>
              <a:t> / </a:t>
            </a:r>
            <a:r>
              <a:rPr lang="en-US" sz="2000" dirty="0" err="1"/>
              <a:t>Jira</a:t>
            </a:r>
            <a:r>
              <a:rPr lang="en-US" sz="2000" dirty="0"/>
              <a:t> / </a:t>
            </a:r>
            <a:r>
              <a:rPr lang="en-US" sz="2000" dirty="0" err="1"/>
              <a:t>Salesforce</a:t>
            </a:r>
            <a:r>
              <a:rPr lang="en-US" sz="2000" dirty="0"/>
              <a:t> (will also reduce friction)</a:t>
            </a:r>
            <a:br>
              <a:rPr lang="en-US" sz="2000" dirty="0"/>
            </a:br>
            <a:r>
              <a:rPr lang="en-US" sz="2000" dirty="0"/>
              <a:t> </a:t>
            </a:r>
            <a:endParaRPr lang="en-US" sz="2000" b="1" dirty="0"/>
          </a:p>
          <a:p>
            <a:r>
              <a:rPr lang="en-US" sz="2000" b="1" dirty="0"/>
              <a:t>Mobile</a:t>
            </a:r>
            <a:br>
              <a:rPr lang="en-US" sz="2000" b="1" dirty="0"/>
            </a:br>
            <a:r>
              <a:rPr lang="en-US" sz="2000" dirty="0"/>
              <a:t>beta iPhone version</a:t>
            </a:r>
            <a:br>
              <a:rPr lang="en-US" sz="2000" dirty="0"/>
            </a:br>
            <a:endParaRPr lang="en-US" sz="2000" b="1" dirty="0"/>
          </a:p>
          <a:p>
            <a:r>
              <a:rPr lang="en-US" sz="2000" b="1" dirty="0" err="1"/>
              <a:t>daPulse</a:t>
            </a:r>
            <a:r>
              <a:rPr lang="en-US" sz="2000" b="1" dirty="0"/>
              <a:t> Round 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Level Plan</a:t>
            </a:r>
          </a:p>
        </p:txBody>
      </p:sp>
    </p:spTree>
    <p:extLst>
      <p:ext uri="{BB962C8B-B14F-4D97-AF65-F5344CB8AC3E}">
        <p14:creationId xmlns:p14="http://schemas.microsoft.com/office/powerpoint/2010/main" val="15096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Timeline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5536" y="4283804"/>
            <a:ext cx="820891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604448" y="4067780"/>
            <a:ext cx="0" cy="43204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5536" y="4067780"/>
            <a:ext cx="0" cy="43204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04" y="45718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805" y="45718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2106" y="45718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6416" y="45718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059832" y="4067780"/>
            <a:ext cx="0" cy="43204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6136" y="4067780"/>
            <a:ext cx="0" cy="43204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95536" y="3347700"/>
            <a:ext cx="8208912" cy="513348"/>
            <a:chOff x="395536" y="3347700"/>
            <a:chExt cx="8208912" cy="51334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95536" y="3707740"/>
              <a:ext cx="8208912" cy="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5536" y="3707740"/>
              <a:ext cx="0" cy="153308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491880" y="334770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Sales Focus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6136" y="2780928"/>
            <a:ext cx="2808312" cy="504056"/>
            <a:chOff x="3059832" y="2780928"/>
            <a:chExt cx="5544616" cy="50405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059832" y="3140968"/>
              <a:ext cx="5544616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59832" y="3140968"/>
              <a:ext cx="0" cy="144016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076055" y="2780928"/>
              <a:ext cx="2248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Round B ?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59832" y="2276872"/>
            <a:ext cx="5544616" cy="504056"/>
            <a:chOff x="3059832" y="2276872"/>
            <a:chExt cx="5544616" cy="504056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059832" y="2636912"/>
              <a:ext cx="554461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59832" y="2636912"/>
              <a:ext cx="0" cy="144016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644008" y="2276872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Beta iPhone Version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604448" y="2636912"/>
              <a:ext cx="0" cy="144016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95536" y="1268760"/>
            <a:ext cx="2664296" cy="864096"/>
            <a:chOff x="395536" y="1268760"/>
            <a:chExt cx="2664296" cy="86409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95536" y="1988840"/>
              <a:ext cx="2664296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95536" y="1988840"/>
              <a:ext cx="0" cy="144016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83568" y="1268760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Onboarding + External Integrations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3059832" y="1988840"/>
              <a:ext cx="0" cy="144016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2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Dapulse</a:t>
            </a:r>
            <a:r>
              <a:rPr lang="en-US" dirty="0"/>
              <a:t> – round b</a:t>
            </a:r>
          </a:p>
        </p:txBody>
      </p:sp>
    </p:spTree>
    <p:extLst>
      <p:ext uri="{BB962C8B-B14F-4D97-AF65-F5344CB8AC3E}">
        <p14:creationId xmlns:p14="http://schemas.microsoft.com/office/powerpoint/2010/main" val="39908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Open Discussion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Timing</a:t>
            </a:r>
            <a:r>
              <a:rPr lang="en-US" dirty="0"/>
              <a:t> – Start in March 2014?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Volume</a:t>
            </a:r>
            <a:r>
              <a:rPr lang="en-US" dirty="0"/>
              <a:t> – 5M?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Who</a:t>
            </a:r>
            <a:r>
              <a:rPr lang="en-US" dirty="0"/>
              <a:t> – Israel / US?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Team</a:t>
            </a:r>
            <a:r>
              <a:rPr lang="en-US" dirty="0"/>
              <a:t> – what kind of help can I get from you?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Round</a:t>
            </a:r>
          </a:p>
        </p:txBody>
      </p:sp>
    </p:spTree>
    <p:extLst>
      <p:ext uri="{BB962C8B-B14F-4D97-AF65-F5344CB8AC3E}">
        <p14:creationId xmlns:p14="http://schemas.microsoft.com/office/powerpoint/2010/main" val="193852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ACHIEVEMENTS - LAST 3 MONTHS</a:t>
            </a:r>
          </a:p>
        </p:txBody>
      </p:sp>
    </p:spTree>
    <p:extLst>
      <p:ext uri="{BB962C8B-B14F-4D97-AF65-F5344CB8AC3E}">
        <p14:creationId xmlns:p14="http://schemas.microsoft.com/office/powerpoint/2010/main" val="34728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 descr="tv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8"/>
          <a:stretch/>
        </p:blipFill>
        <p:spPr>
          <a:xfrm>
            <a:off x="-108520" y="-27384"/>
            <a:ext cx="9728469" cy="69091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45679" y="116632"/>
            <a:ext cx="2910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Sales Madness !</a:t>
            </a:r>
          </a:p>
        </p:txBody>
      </p:sp>
    </p:spTree>
    <p:extLst>
      <p:ext uri="{BB962C8B-B14F-4D97-AF65-F5344CB8AC3E}">
        <p14:creationId xmlns:p14="http://schemas.microsoft.com/office/powerpoint/2010/main" val="1981819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Transparency - our execution map</a:t>
            </a:r>
          </a:p>
        </p:txBody>
      </p:sp>
      <p:pic>
        <p:nvPicPr>
          <p:cNvPr id="6" name="Picture 5" descr="Screen Shot 2014-01-06 at 11.2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2" y="851856"/>
            <a:ext cx="9191713" cy="64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0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20717336"/>
              </p:ext>
            </p:extLst>
          </p:nvPr>
        </p:nvGraphicFramePr>
        <p:xfrm>
          <a:off x="1200709" y="1124744"/>
          <a:ext cx="6827675" cy="519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Funnel last 3 months</a:t>
            </a:r>
          </a:p>
        </p:txBody>
      </p:sp>
    </p:spTree>
    <p:extLst>
      <p:ext uri="{BB962C8B-B14F-4D97-AF65-F5344CB8AC3E}">
        <p14:creationId xmlns:p14="http://schemas.microsoft.com/office/powerpoint/2010/main" val="482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3816424" cy="547260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000" dirty="0"/>
              <a:t>Found common, </a:t>
            </a:r>
            <a:br>
              <a:rPr lang="en-US" sz="2000" dirty="0"/>
            </a:br>
            <a:r>
              <a:rPr lang="en-US" sz="2000" dirty="0"/>
              <a:t>dominant pain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charset="2"/>
              <a:buChar char="ü"/>
            </a:pPr>
            <a:r>
              <a:rPr lang="en-US" sz="2000" dirty="0"/>
              <a:t>Found a way to visualize </a:t>
            </a:r>
            <a:br>
              <a:rPr lang="en-US" sz="2000" dirty="0"/>
            </a:br>
            <a:r>
              <a:rPr lang="en-US" sz="2000" dirty="0"/>
              <a:t>solution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charset="2"/>
              <a:buChar char="ü"/>
            </a:pPr>
            <a:r>
              <a:rPr lang="en-US" sz="2000" dirty="0"/>
              <a:t>Zeroing on a distinctive </a:t>
            </a:r>
            <a:br>
              <a:rPr lang="en-US" sz="2000" dirty="0"/>
            </a:br>
            <a:r>
              <a:rPr lang="en-US" sz="2000" dirty="0"/>
              <a:t>positioning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charset="2"/>
              <a:buChar char="ü"/>
            </a:pPr>
            <a:r>
              <a:rPr lang="en-US" sz="2000" dirty="0"/>
              <a:t>Found early adapting </a:t>
            </a:r>
            <a:br>
              <a:rPr lang="en-US" sz="2000" dirty="0"/>
            </a:br>
            <a:r>
              <a:rPr lang="en-US" sz="2000" dirty="0"/>
              <a:t>customers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charset="2"/>
              <a:buChar char="ü"/>
            </a:pPr>
            <a:r>
              <a:rPr lang="en-US" sz="2000" dirty="0"/>
              <a:t>Improving the pitch and</a:t>
            </a:r>
            <a:br>
              <a:rPr lang="en-US" sz="2000" dirty="0"/>
            </a:br>
            <a:r>
              <a:rPr lang="en-US" sz="2000" dirty="0"/>
              <a:t>find relevant champions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Position &amp; Strategy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211960" y="1124744"/>
            <a:ext cx="504056" cy="288032"/>
          </a:xfrm>
          <a:prstGeom prst="rightArrow">
            <a:avLst/>
          </a:prstGeom>
          <a:solidFill>
            <a:srgbClr val="589DF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11960" y="2060848"/>
            <a:ext cx="504056" cy="288032"/>
          </a:xfrm>
          <a:prstGeom prst="rightArrow">
            <a:avLst/>
          </a:prstGeom>
          <a:solidFill>
            <a:srgbClr val="589DF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211960" y="3140968"/>
            <a:ext cx="504056" cy="288032"/>
          </a:xfrm>
          <a:prstGeom prst="rightArrow">
            <a:avLst/>
          </a:prstGeom>
          <a:solidFill>
            <a:srgbClr val="589DF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211960" y="4077072"/>
            <a:ext cx="504056" cy="288032"/>
          </a:xfrm>
          <a:prstGeom prst="rightArrow">
            <a:avLst/>
          </a:prstGeom>
          <a:solidFill>
            <a:srgbClr val="589DF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211960" y="5013176"/>
            <a:ext cx="504056" cy="288032"/>
          </a:xfrm>
          <a:prstGeom prst="rightArrow">
            <a:avLst/>
          </a:prstGeom>
          <a:solidFill>
            <a:srgbClr val="589DF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148064" y="908720"/>
            <a:ext cx="3816424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303030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2000" dirty="0">
                <a:solidFill>
                  <a:srgbClr val="008000"/>
                </a:solidFill>
              </a:rPr>
              <a:t>Lack of operational transparency</a:t>
            </a:r>
            <a:br>
              <a:rPr lang="en-US" sz="2000" dirty="0">
                <a:solidFill>
                  <a:srgbClr val="008000"/>
                </a:solidFill>
              </a:rPr>
            </a:br>
            <a:endParaRPr lang="en-US" sz="2000" dirty="0">
              <a:solidFill>
                <a:srgbClr val="008000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000" dirty="0">
                <a:solidFill>
                  <a:srgbClr val="008000"/>
                </a:solidFill>
              </a:rPr>
              <a:t>Execution boards</a:t>
            </a:r>
            <a:br>
              <a:rPr lang="en-US" sz="2000" dirty="0">
                <a:solidFill>
                  <a:srgbClr val="008000"/>
                </a:solidFill>
              </a:rPr>
            </a:br>
            <a:br>
              <a:rPr lang="en-US" sz="2000" dirty="0">
                <a:solidFill>
                  <a:srgbClr val="008000"/>
                </a:solidFill>
              </a:rPr>
            </a:br>
            <a:endParaRPr lang="en-US" sz="2000" dirty="0">
              <a:solidFill>
                <a:srgbClr val="008000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000" dirty="0">
                <a:solidFill>
                  <a:srgbClr val="008000"/>
                </a:solidFill>
              </a:rPr>
              <a:t>Culture of transparency</a:t>
            </a:r>
            <a:br>
              <a:rPr lang="en-US" sz="2000" dirty="0">
                <a:solidFill>
                  <a:srgbClr val="008000"/>
                </a:solidFill>
              </a:rPr>
            </a:br>
            <a:br>
              <a:rPr lang="en-US" sz="2000" dirty="0">
                <a:solidFill>
                  <a:srgbClr val="008000"/>
                </a:solidFill>
              </a:rPr>
            </a:br>
            <a:endParaRPr lang="en-US" sz="2000" dirty="0">
              <a:solidFill>
                <a:srgbClr val="008000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000" dirty="0">
                <a:solidFill>
                  <a:srgbClr val="008000"/>
                </a:solidFill>
              </a:rPr>
              <a:t>Companies experiencing rapid growth</a:t>
            </a:r>
            <a:br>
              <a:rPr lang="en-US" sz="2000" dirty="0">
                <a:solidFill>
                  <a:srgbClr val="008000"/>
                </a:solidFill>
              </a:rPr>
            </a:br>
            <a:endParaRPr lang="en-US" sz="2000" dirty="0">
              <a:solidFill>
                <a:srgbClr val="008000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000" dirty="0">
                <a:solidFill>
                  <a:srgbClr val="008000"/>
                </a:solidFill>
              </a:rPr>
              <a:t>Management of growing companies (CEO/COO/CMO/VPs)</a:t>
            </a:r>
          </a:p>
        </p:txBody>
      </p:sp>
    </p:spTree>
    <p:extLst>
      <p:ext uri="{BB962C8B-B14F-4D97-AF65-F5344CB8AC3E}">
        <p14:creationId xmlns:p14="http://schemas.microsoft.com/office/powerpoint/2010/main" val="1111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fill the missing 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489"/>
            <a:ext cx="8229600" cy="4922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must have tool for operational transparency</a:t>
            </a:r>
          </a:p>
        </p:txBody>
      </p:sp>
      <p:pic>
        <p:nvPicPr>
          <p:cNvPr id="4" name="Picture 3" descr="puzzle-piec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" y="3356992"/>
            <a:ext cx="5264674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solution to the product face</a:t>
            </a:r>
          </a:p>
        </p:txBody>
      </p:sp>
      <p:pic>
        <p:nvPicPr>
          <p:cNvPr id="4" name="Picture 3" descr="computer_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5" y="1412776"/>
            <a:ext cx="8017356" cy="49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Boards  - </a:t>
            </a:r>
            <a:r>
              <a:rPr lang="en-US" dirty="0" err="1"/>
              <a:t>WeWork</a:t>
            </a:r>
            <a:endParaRPr lang="en-US" dirty="0"/>
          </a:p>
        </p:txBody>
      </p:sp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162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16632"/>
            <a:ext cx="2044842" cy="4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Boards – </a:t>
            </a:r>
            <a:r>
              <a:rPr lang="en-US" dirty="0" err="1"/>
              <a:t>myThings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634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Boards – Pulse page</a:t>
            </a:r>
          </a:p>
        </p:txBody>
      </p:sp>
      <p:pic>
        <p:nvPicPr>
          <p:cNvPr id="4" name="Picture 3" descr="mobile_retarge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" y="840031"/>
            <a:ext cx="9144170" cy="634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15036</TotalTime>
  <Words>447</Words>
  <Application>Microsoft Macintosh PowerPoint</Application>
  <PresentationFormat>On-screen Show (4:3)</PresentationFormat>
  <Paragraphs>183</Paragraphs>
  <Slides>32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</vt:lpstr>
      <vt:lpstr>Office Theme</vt:lpstr>
      <vt:lpstr>Board Meeting January 7th, 2014</vt:lpstr>
      <vt:lpstr>Agenda</vt:lpstr>
      <vt:lpstr>ACHIEVEMENTS - LAST 3 MONTHS</vt:lpstr>
      <vt:lpstr>Position &amp; Strategy</vt:lpstr>
      <vt:lpstr>We fill the missing square</vt:lpstr>
      <vt:lpstr>The solution to the product face</vt:lpstr>
      <vt:lpstr>Boards  - WeWork</vt:lpstr>
      <vt:lpstr>Boards – myThings</vt:lpstr>
      <vt:lpstr>Boards – Pulse page</vt:lpstr>
      <vt:lpstr>Boards – Pulse page</vt:lpstr>
      <vt:lpstr>Launched Payments</vt:lpstr>
      <vt:lpstr>New Homepage</vt:lpstr>
      <vt:lpstr>Web Summit</vt:lpstr>
      <vt:lpstr>Sales Focus &amp; business model</vt:lpstr>
      <vt:lpstr>Paying companies</vt:lpstr>
      <vt:lpstr>Sales Model</vt:lpstr>
      <vt:lpstr>Operational Focus</vt:lpstr>
      <vt:lpstr>Sales CRM </vt:lpstr>
      <vt:lpstr>Live demo &amp; retargeting</vt:lpstr>
      <vt:lpstr>Culture of Transparency Meetup</vt:lpstr>
      <vt:lpstr>Financials &amp; HR</vt:lpstr>
      <vt:lpstr>Financials</vt:lpstr>
      <vt:lpstr>HR &amp; Freelancers</vt:lpstr>
      <vt:lpstr>Next 3 months plan</vt:lpstr>
      <vt:lpstr>High Level Plan</vt:lpstr>
      <vt:lpstr>Timeline</vt:lpstr>
      <vt:lpstr>Dapulse – round b</vt:lpstr>
      <vt:lpstr>Next Round</vt:lpstr>
      <vt:lpstr>Thank you</vt:lpstr>
      <vt:lpstr>PowerPoint Presentation</vt:lpstr>
      <vt:lpstr>Transparency - our execution map</vt:lpstr>
      <vt:lpstr>Funnel last 3 months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Meeting April 2013</dc:title>
  <dc:creator>Eran</dc:creator>
  <cp:lastModifiedBy>Microsoft Office User</cp:lastModifiedBy>
  <cp:revision>474</cp:revision>
  <dcterms:created xsi:type="dcterms:W3CDTF">2013-03-20T19:33:59Z</dcterms:created>
  <dcterms:modified xsi:type="dcterms:W3CDTF">2018-12-31T14:35:28Z</dcterms:modified>
</cp:coreProperties>
</file>